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  <p:sldMasterId id="2147484157" r:id="rId2"/>
  </p:sldMasterIdLst>
  <p:notesMasterIdLst>
    <p:notesMasterId r:id="rId21"/>
  </p:notesMasterIdLst>
  <p:sldIdLst>
    <p:sldId id="256" r:id="rId3"/>
    <p:sldId id="276" r:id="rId4"/>
    <p:sldId id="284" r:id="rId5"/>
    <p:sldId id="280" r:id="rId6"/>
    <p:sldId id="282" r:id="rId7"/>
    <p:sldId id="272" r:id="rId8"/>
    <p:sldId id="273" r:id="rId9"/>
    <p:sldId id="277" r:id="rId10"/>
    <p:sldId id="269" r:id="rId11"/>
    <p:sldId id="257" r:id="rId12"/>
    <p:sldId id="285" r:id="rId13"/>
    <p:sldId id="283" r:id="rId14"/>
    <p:sldId id="260" r:id="rId15"/>
    <p:sldId id="275" r:id="rId16"/>
    <p:sldId id="264" r:id="rId17"/>
    <p:sldId id="274" r:id="rId18"/>
    <p:sldId id="286" r:id="rId19"/>
    <p:sldId id="27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78F"/>
    <a:srgbClr val="FF9966"/>
    <a:srgbClr val="FB7125"/>
    <a:srgbClr val="F8AD3E"/>
    <a:srgbClr val="F6960A"/>
    <a:srgbClr val="FFCC66"/>
    <a:srgbClr val="F58D4D"/>
    <a:srgbClr val="F1C8FC"/>
    <a:srgbClr val="FF99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D3EB47-2F74-4ED3-8012-93E7403A4AEA}" type="datetimeFigureOut">
              <a:rPr lang="es-AR" smtClean="0"/>
              <a:t>16/11/2025</a:t>
            </a:fld>
            <a:endParaRPr lang="es-AR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8193B5-526A-4E94-BBEE-7644B09E0571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27801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  <a:p>
            <a:endParaRPr lang="es-AR" dirty="0"/>
          </a:p>
          <a:p>
            <a:endParaRPr lang="es-AR" dirty="0"/>
          </a:p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8193B5-526A-4E94-BBEE-7644B09E0571}" type="slidenum">
              <a:rPr lang="es-AR" smtClean="0"/>
              <a:t>1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95579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8193B5-526A-4E94-BBEE-7644B09E0571}" type="slidenum">
              <a:rPr lang="es-AR" smtClean="0"/>
              <a:t>6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2665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14772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6452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72766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563490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92752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47524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724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806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10467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16009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25633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70520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FF910B0-8CF5-417E-B60C-8FA7BD3F5816}" type="datetimeFigureOut">
              <a:rPr lang="es-AR" smtClean="0"/>
              <a:pPr/>
              <a:t>16/11/2025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85F92A2-AA44-4603-8B4D-BA38E3FAF1AE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8" r:id="rId1"/>
    <p:sldLayoutId id="2147484159" r:id="rId2"/>
    <p:sldLayoutId id="2147484160" r:id="rId3"/>
    <p:sldLayoutId id="2147484161" r:id="rId4"/>
    <p:sldLayoutId id="2147484162" r:id="rId5"/>
    <p:sldLayoutId id="2147484163" r:id="rId6"/>
    <p:sldLayoutId id="2147484164" r:id="rId7"/>
    <p:sldLayoutId id="2147484165" r:id="rId8"/>
    <p:sldLayoutId id="2147484166" r:id="rId9"/>
    <p:sldLayoutId id="2147484167" r:id="rId10"/>
    <p:sldLayoutId id="214748416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ppdocenteyresidencia@iucoll.edu.ar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72970" y="1178052"/>
            <a:ext cx="4332987" cy="4501896"/>
          </a:xfrm>
        </p:spPr>
        <p:txBody>
          <a:bodyPr anchor="ctr">
            <a:normAutofit/>
          </a:bodyPr>
          <a:lstStyle/>
          <a:p>
            <a:r>
              <a:rPr lang="es-AR" sz="5400" b="1" dirty="0" smtClean="0">
                <a:latin typeface="Calibri" panose="020F0502020204030204" pitchFamily="34" charset="0"/>
              </a:rPr>
              <a:t>RESIDENCIA</a:t>
            </a:r>
            <a:br>
              <a:rPr lang="es-AR" sz="5400" b="1" dirty="0" smtClean="0">
                <a:latin typeface="Calibri" panose="020F0502020204030204" pitchFamily="34" charset="0"/>
              </a:rPr>
            </a:br>
            <a:r>
              <a:rPr lang="es-AR" sz="5400" b="1" dirty="0" smtClean="0">
                <a:latin typeface="Calibri" panose="020F0502020204030204" pitchFamily="34" charset="0"/>
              </a:rPr>
              <a:t>2026</a:t>
            </a:r>
            <a:endParaRPr lang="es-AR" sz="5400" b="1" dirty="0">
              <a:latin typeface="Calibri" panose="020F050202020403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148064" y="1178052"/>
            <a:ext cx="2808313" cy="450189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es-AR" sz="3200" b="1" dirty="0">
                <a:latin typeface="Calibri" panose="020F0502020204030204" pitchFamily="34" charset="0"/>
              </a:rPr>
              <a:t>PRÁCTICA PROFESIONAL DOCENTE IV</a:t>
            </a:r>
            <a:endParaRPr lang="es-AR" sz="32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692696"/>
            <a:ext cx="7200800" cy="935220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s-AR" sz="2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REQUISITOS ACADEMICOS PARA ACCEDER A LA RESIDENCIA</a:t>
            </a:r>
            <a:endParaRPr lang="es-AR" sz="24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2 Marcador de texto"/>
          <p:cNvSpPr>
            <a:spLocks noGrp="1"/>
          </p:cNvSpPr>
          <p:nvPr>
            <p:ph type="body" idx="1"/>
          </p:nvPr>
        </p:nvSpPr>
        <p:spPr>
          <a:xfrm>
            <a:off x="971600" y="1844824"/>
            <a:ext cx="7200799" cy="172819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 fontScale="47500" lnSpcReduction="20000"/>
          </a:bodyPr>
          <a:lstStyle/>
          <a:p>
            <a:pPr fontAlgn="base"/>
            <a:endParaRPr lang="es-AR" dirty="0" smtClean="0"/>
          </a:p>
          <a:p>
            <a:pPr fontAlgn="base"/>
            <a:r>
              <a:rPr lang="es-AR" sz="4200" dirty="0" smtClean="0"/>
              <a:t>Tener </a:t>
            </a:r>
            <a:r>
              <a:rPr lang="es-AR" sz="4200" dirty="0"/>
              <a:t>todos los espacios de 3° año REGULARES en el ciclo académico 2026 y ACREDITADO el espacio Proyecto Integrado y los correspondientes espacios correlativos del ámbito que elijas para la PPDIV (en el ciclo académico 2025).</a:t>
            </a:r>
          </a:p>
          <a:p>
            <a:pPr fontAlgn="base"/>
            <a:r>
              <a:rPr lang="es-AR" sz="4200" dirty="0"/>
              <a:t> </a:t>
            </a:r>
          </a:p>
          <a:p>
            <a:pPr fontAlgn="base"/>
            <a:endParaRPr lang="es-AR" dirty="0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3212976"/>
            <a:ext cx="7200800" cy="2823221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3" y="908720"/>
            <a:ext cx="7200800" cy="935220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s-AR" sz="32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 Tener en Cuenta</a:t>
            </a:r>
            <a:endParaRPr lang="es-AR" sz="32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99593" y="1991592"/>
            <a:ext cx="3600399" cy="82020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AR" dirty="0">
                <a:solidFill>
                  <a:schemeClr val="tx1"/>
                </a:solidFill>
              </a:rPr>
              <a:t>Para cursar 4to año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3"/>
          </p:nvPr>
        </p:nvSpPr>
        <p:spPr>
          <a:xfrm>
            <a:off x="4860032" y="1988840"/>
            <a:ext cx="3240360" cy="82296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AR" dirty="0">
                <a:solidFill>
                  <a:schemeClr val="tx1"/>
                </a:solidFill>
              </a:rPr>
              <a:t>Para </a:t>
            </a:r>
            <a:r>
              <a:rPr lang="es-AR" dirty="0" smtClean="0">
                <a:solidFill>
                  <a:schemeClr val="tx1"/>
                </a:solidFill>
              </a:rPr>
              <a:t>rendir la </a:t>
            </a:r>
            <a:r>
              <a:rPr lang="es-AR" dirty="0">
                <a:solidFill>
                  <a:schemeClr val="tx1"/>
                </a:solidFill>
              </a:rPr>
              <a:t>PP IV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3"/>
          </p:nvPr>
        </p:nvSpPr>
        <p:spPr>
          <a:xfrm>
            <a:off x="899593" y="3140968"/>
            <a:ext cx="3600399" cy="2880320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lvl="0" indent="0" algn="ctr" fontAlgn="base">
              <a:buNone/>
            </a:pPr>
            <a:r>
              <a:rPr lang="es-AR" sz="2800" dirty="0" smtClean="0"/>
              <a:t>Los </a:t>
            </a:r>
            <a:r>
              <a:rPr lang="es-AR" sz="2800" dirty="0"/>
              <a:t>espacios de las Opciones Institucionales de 4° año (I y II) deben coincidir con el ámbito elegido de la Residencia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14"/>
          </p:nvPr>
        </p:nvSpPr>
        <p:spPr>
          <a:xfrm>
            <a:off x="4860032" y="3140968"/>
            <a:ext cx="3240360" cy="288032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algn="ctr" fontAlgn="base"/>
            <a:endParaRPr lang="es-AR" sz="2000" b="1" dirty="0" smtClean="0"/>
          </a:p>
          <a:p>
            <a:pPr marL="0" lvl="0" indent="0" algn="ctr" fontAlgn="base">
              <a:buNone/>
            </a:pPr>
            <a:r>
              <a:rPr lang="es-AR" sz="2600" b="1" dirty="0" smtClean="0"/>
              <a:t>Debes </a:t>
            </a:r>
            <a:r>
              <a:rPr lang="es-AR" sz="2600" b="1" dirty="0"/>
              <a:t>tener TODOS los espacios de 3° ACREDITADOS</a:t>
            </a:r>
          </a:p>
        </p:txBody>
      </p:sp>
    </p:spTree>
    <p:extLst>
      <p:ext uri="{BB962C8B-B14F-4D97-AF65-F5344CB8AC3E}">
        <p14:creationId xmlns:p14="http://schemas.microsoft.com/office/powerpoint/2010/main" val="62843643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800" dirty="0" smtClean="0"/>
              <a:t>¿Cuales son la Opciones institucionales según el ámbito elegido?</a:t>
            </a:r>
            <a:endParaRPr lang="en-US" sz="2800" dirty="0"/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B0C5DF69-EEA5-4ECC-8037-C1AFBF8AC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7244" y="2020067"/>
            <a:ext cx="7200801" cy="4073229"/>
          </a:xfr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s-AR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es-AR" sz="64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  <a:endParaRPr lang="es-AR" b="1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2348880"/>
            <a:ext cx="6480720" cy="3455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66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899592" y="764704"/>
            <a:ext cx="7200800" cy="795198"/>
          </a:xfr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s-AR" sz="4000" b="1" dirty="0">
                <a:solidFill>
                  <a:schemeClr val="tx1"/>
                </a:solidFill>
                <a:latin typeface="Calibri" panose="020F0502020204030204" pitchFamily="34" charset="0"/>
              </a:rPr>
              <a:t>LO QUE HAY SABER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99592" y="1916832"/>
            <a:ext cx="7344816" cy="4032448"/>
          </a:xfr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_tradnl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- El cumplimiento es de 12 </a:t>
            </a:r>
            <a:r>
              <a:rPr lang="es-ES_tradnl" sz="2000" dirty="0">
                <a:solidFill>
                  <a:schemeClr val="tx1"/>
                </a:solidFill>
                <a:latin typeface="Calibri" panose="020F0502020204030204" pitchFamily="34" charset="0"/>
              </a:rPr>
              <a:t>horas </a:t>
            </a:r>
            <a:r>
              <a:rPr lang="es-ES_tradnl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cátedras </a:t>
            </a:r>
            <a:r>
              <a:rPr lang="es-ES_tradnl" sz="2000" dirty="0">
                <a:solidFill>
                  <a:schemeClr val="tx1"/>
                </a:solidFill>
                <a:latin typeface="Calibri" panose="020F0502020204030204" pitchFamily="34" charset="0"/>
              </a:rPr>
              <a:t>semanales en horarios y días establecidos por el profesor a </a:t>
            </a:r>
            <a:r>
              <a:rPr lang="es-ES_tradnl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cargo.</a:t>
            </a:r>
            <a:endParaRPr lang="es-A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ES_tradnl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- Que </a:t>
            </a:r>
            <a:r>
              <a:rPr lang="es-ES_tradnl" sz="2000" dirty="0">
                <a:solidFill>
                  <a:schemeClr val="tx1"/>
                </a:solidFill>
                <a:latin typeface="Calibri" panose="020F0502020204030204" pitchFamily="34" charset="0"/>
              </a:rPr>
              <a:t>la asistencia a las actividades del espacio es de CARÁCTER OBLIGATORIO y tiene prioridad sobre cualquier otra obligación del </a:t>
            </a:r>
            <a:r>
              <a:rPr lang="es-ES_tradnl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estudiante, que no se superponga con las responsabilidades en las demás unidades curriculares.</a:t>
            </a:r>
            <a:endParaRPr lang="es-A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ES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- Que </a:t>
            </a:r>
            <a:r>
              <a:rPr lang="es-ES" sz="2000" dirty="0">
                <a:solidFill>
                  <a:schemeClr val="tx1"/>
                </a:solidFill>
                <a:latin typeface="Calibri" panose="020F0502020204030204" pitchFamily="34" charset="0"/>
              </a:rPr>
              <a:t>los estudiantes no podrán abandonar la de Práctica Profesional Docente IV ( salud, fuerza mayor, decisión del profesor/a</a:t>
            </a:r>
            <a:r>
              <a:rPr lang="es-ES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</a:p>
          <a:p>
            <a:pPr marL="0" indent="0" algn="just">
              <a:buNone/>
            </a:pPr>
            <a:r>
              <a:rPr lang="es-AR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- La PPIV es una Unidad Curricular, un proyecto institucional que articula la práctica profesional en el ámbito escolar y el ámbito elegido. </a:t>
            </a:r>
            <a:endParaRPr lang="es-AR" sz="20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677986-E359-4346-B819-0CDC3CE405E3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Carga </a:t>
            </a:r>
            <a:r>
              <a:rPr lang="es-A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Horaria </a:t>
            </a:r>
            <a:br>
              <a:rPr lang="es-A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s-AR" sz="2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Son 12hs cátedras semanales = 8 horas reloj</a:t>
            </a:r>
            <a:endParaRPr lang="es-AR" sz="20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913AC8-B815-4F53-B63C-5EE6B3B78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2204864"/>
            <a:ext cx="7128792" cy="3766185"/>
          </a:xfr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82880" indent="0">
              <a:lnSpc>
                <a:spcPct val="107000"/>
              </a:lnSpc>
              <a:spcAft>
                <a:spcPts val="0"/>
              </a:spcAft>
              <a:buNone/>
            </a:pPr>
            <a:endParaRPr lang="es-AR" sz="1800" b="1" dirty="0" smtClean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468630" indent="-285750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es-AR" sz="18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Para Escolar</a:t>
            </a:r>
            <a:r>
              <a:rPr lang="es-AR" sz="1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: </a:t>
            </a:r>
            <a:r>
              <a:rPr lang="es-AR" sz="1800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carga semanal 8 horas cátedras, es decir, 5 horas reloj con 20 minutos. Carga Anual: 170 horas </a:t>
            </a:r>
            <a:r>
              <a:rPr lang="es-AR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reloj</a:t>
            </a:r>
          </a:p>
          <a:p>
            <a:pPr marL="834390" lvl="1" indent="-285750">
              <a:lnSpc>
                <a:spcPct val="107000"/>
              </a:lnSpc>
              <a:buFontTx/>
              <a:buChar char="-"/>
            </a:pPr>
            <a:r>
              <a:rPr lang="es-AR" sz="14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Entonces </a:t>
            </a:r>
            <a:r>
              <a:rPr lang="es-AR" sz="14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para la intervención quedan: </a:t>
            </a:r>
            <a:r>
              <a:rPr lang="es-AR" sz="1400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3horas con 30 minutos </a:t>
            </a:r>
            <a:r>
              <a:rPr lang="es-AR" sz="14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(por ejemplo: 2 </a:t>
            </a:r>
            <a:r>
              <a:rPr lang="es-AR" sz="1400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hs en secundaria, 1 hora en primaria y 30 minutos en nivel inicial) </a:t>
            </a:r>
          </a:p>
          <a:p>
            <a:pPr marL="834390" lvl="1" indent="-285750">
              <a:lnSpc>
                <a:spcPct val="107000"/>
              </a:lnSpc>
              <a:buFontTx/>
              <a:buChar char="-"/>
            </a:pPr>
            <a:r>
              <a:rPr lang="es-AR" sz="14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Para el encuentro semanal 1 </a:t>
            </a:r>
            <a:r>
              <a:rPr lang="es-AR" sz="1400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hora con 50 </a:t>
            </a:r>
            <a:r>
              <a:rPr lang="es-AR" sz="14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minutos</a:t>
            </a:r>
          </a:p>
          <a:p>
            <a:pPr marL="834390" lvl="1" indent="-285750">
              <a:lnSpc>
                <a:spcPct val="107000"/>
              </a:lnSpc>
              <a:buFontTx/>
              <a:buChar char="-"/>
            </a:pPr>
            <a:endParaRPr lang="es-AR" sz="1400" dirty="0" smtClean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468630" indent="-285750">
              <a:lnSpc>
                <a:spcPct val="107000"/>
              </a:lnSpc>
              <a:buFontTx/>
              <a:buChar char="-"/>
            </a:pPr>
            <a:r>
              <a:rPr lang="es-AR" sz="18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Para otros Ámbitos</a:t>
            </a:r>
            <a:r>
              <a:rPr lang="es-AR" sz="1800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: carga semanal 4 horas cátedras, es decir, 2 horas reloj con 40 minutos. Carga Anual: 85 horas reloj. </a:t>
            </a:r>
          </a:p>
          <a:p>
            <a:pPr marL="834390" lvl="1" indent="-285750">
              <a:lnSpc>
                <a:spcPct val="107000"/>
              </a:lnSpc>
              <a:buFontTx/>
              <a:buChar char="-"/>
            </a:pPr>
            <a:r>
              <a:rPr lang="es-AR" sz="14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Entonces </a:t>
            </a:r>
            <a:r>
              <a:rPr lang="es-AR" sz="14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para la intervención queda: </a:t>
            </a:r>
            <a:r>
              <a:rPr lang="es-AR" sz="1400" dirty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Calibri" pitchFamily="34" charset="0"/>
              </a:rPr>
              <a:t>1hora treinta minutos </a:t>
            </a:r>
            <a:endParaRPr lang="es-AR" sz="1400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Calibri" pitchFamily="34" charset="0"/>
            </a:endParaRPr>
          </a:p>
          <a:p>
            <a:pPr marL="834390" lvl="1" indent="-285750">
              <a:lnSpc>
                <a:spcPct val="107000"/>
              </a:lnSpc>
              <a:buFontTx/>
              <a:buChar char="-"/>
            </a:pPr>
            <a:r>
              <a:rPr lang="es-AR" sz="1400" dirty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Calibri" pitchFamily="34" charset="0"/>
              </a:rPr>
              <a:t>Para el encuentro semanal </a:t>
            </a:r>
            <a:r>
              <a:rPr lang="es-AR" sz="1400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Calibri" pitchFamily="34" charset="0"/>
              </a:rPr>
              <a:t>65 </a:t>
            </a:r>
            <a:r>
              <a:rPr lang="es-AR" sz="1400" dirty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Calibri" pitchFamily="34" charset="0"/>
              </a:rPr>
              <a:t>minutos de </a:t>
            </a:r>
            <a:r>
              <a:rPr lang="es-AR" sz="1400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Calibri" pitchFamily="34" charset="0"/>
              </a:rPr>
              <a:t>reunión </a:t>
            </a:r>
            <a:r>
              <a:rPr lang="es-AR" sz="1400" dirty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Calibri" pitchFamily="34" charset="0"/>
              </a:rPr>
              <a:t>o 2 horas de intervención y 40 minutos de reunión</a:t>
            </a:r>
            <a:r>
              <a:rPr lang="es-AR" sz="1400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Calibri" pitchFamily="34" charset="0"/>
              </a:rPr>
              <a:t>. </a:t>
            </a:r>
          </a:p>
          <a:p>
            <a:pPr marL="834390" lvl="1" indent="-285750">
              <a:lnSpc>
                <a:spcPct val="107000"/>
              </a:lnSpc>
              <a:buFontTx/>
              <a:buChar char="-"/>
            </a:pPr>
            <a:endParaRPr lang="es-AR" sz="1400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86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980728"/>
            <a:ext cx="7383159" cy="619773"/>
          </a:xfr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Calibri" panose="020F0502020204030204" pitchFamily="34" charset="0"/>
              </a:rPr>
              <a:t>ETAPAS de la PP IV </a:t>
            </a:r>
            <a:r>
              <a:rPr lang="es-AR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2026</a:t>
            </a:r>
            <a:endParaRPr lang="es-ES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4634347"/>
              </p:ext>
            </p:extLst>
          </p:nvPr>
        </p:nvGraphicFramePr>
        <p:xfrm>
          <a:off x="1259632" y="1772816"/>
          <a:ext cx="6912768" cy="30855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35574173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855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u="non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Etapa Administrativa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2000" b="1" u="none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1° Preinscripción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2° Matriculación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39" marR="62839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9B7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Etapa de organización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Conformación de grupos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EVIN, diagnóstico e inserción institucional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Talleres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Ingreso a las instituciones</a:t>
                      </a:r>
                      <a:endParaRPr lang="es-ES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39" marR="6283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9B7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Etapa de intervención</a:t>
                      </a:r>
                      <a:endParaRPr lang="es-ES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2839" marR="62839" marT="0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Etapa de evaluación</a:t>
                      </a:r>
                      <a:endParaRPr lang="es-ES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2839" marR="62839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277113" y="4906922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Dic – Feb              Marzo                                                      </a:t>
            </a:r>
            <a:r>
              <a:rPr lang="es-ES" dirty="0"/>
              <a:t>a Diciembre</a:t>
            </a:r>
          </a:p>
          <a:p>
            <a:endParaRPr lang="es-ES" dirty="0"/>
          </a:p>
          <a:p>
            <a:pPr algn="ctr"/>
            <a:r>
              <a:rPr lang="es-ES" dirty="0"/>
              <a:t>Desarrollo anual</a:t>
            </a:r>
          </a:p>
          <a:p>
            <a:pPr algn="ctr"/>
            <a:r>
              <a:rPr lang="es-ES" dirty="0" smtClean="0"/>
              <a:t>(la carga horaria varia en las distintas etapas)</a:t>
            </a:r>
            <a:endParaRPr lang="en-US" dirty="0"/>
          </a:p>
        </p:txBody>
      </p:sp>
      <p:cxnSp>
        <p:nvCxnSpPr>
          <p:cNvPr id="6" name="Conector recto de flecha 5"/>
          <p:cNvCxnSpPr/>
          <p:nvPr/>
        </p:nvCxnSpPr>
        <p:spPr>
          <a:xfrm>
            <a:off x="2267744" y="5373216"/>
            <a:ext cx="417646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8585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EA6F23-819E-4EE7-AAA1-CEB1A6C01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908720"/>
            <a:ext cx="6912768" cy="93811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CRONOGRAMA </a:t>
            </a:r>
            <a:r>
              <a:rPr lang="es-AR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 la ETAPA ADMINISTRATIVA</a:t>
            </a:r>
            <a:endParaRPr lang="es-AR" sz="32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817EC6-80B6-4223-BF93-B85A9B65B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2119256"/>
            <a:ext cx="6912768" cy="3758015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lvl="0" indent="0" fontAlgn="base">
              <a:buNone/>
            </a:pPr>
            <a:r>
              <a:rPr lang="es-AR" b="1" dirty="0" smtClean="0">
                <a:solidFill>
                  <a:srgbClr val="0070C0"/>
                </a:solidFill>
              </a:rPr>
              <a:t>- Pre-inscripción</a:t>
            </a:r>
            <a:r>
              <a:rPr lang="es-AR" sz="1800" b="1" dirty="0" smtClean="0"/>
              <a:t> </a:t>
            </a:r>
            <a:r>
              <a:rPr lang="es-AR" sz="1800" b="1" dirty="0"/>
              <a:t>entre el 29/12/25 y el 28/02/26. Aún que no cumplas con todos los requisitos al momento de realizar este trámite debes cumplimentar este proceso ya que e</a:t>
            </a:r>
            <a:r>
              <a:rPr lang="es-AR" sz="1800" b="1" i="1" dirty="0"/>
              <a:t>s obligatorio (tiene carácter de DDJJ</a:t>
            </a:r>
            <a:r>
              <a:rPr lang="es-AR" sz="1800" b="1" i="1" dirty="0" smtClean="0"/>
              <a:t>).</a:t>
            </a:r>
          </a:p>
          <a:p>
            <a:pPr lvl="0" fontAlgn="base"/>
            <a:endParaRPr lang="es-AR" sz="1800" b="1" dirty="0"/>
          </a:p>
          <a:p>
            <a:pPr marL="0" lvl="0" indent="0" fontAlgn="base">
              <a:buNone/>
            </a:pPr>
            <a:r>
              <a:rPr lang="es-AR" b="1" dirty="0" smtClean="0">
                <a:solidFill>
                  <a:srgbClr val="0070C0"/>
                </a:solidFill>
              </a:rPr>
              <a:t>- Matriculación</a:t>
            </a:r>
            <a:r>
              <a:rPr lang="es-AR" sz="1800" b="1" dirty="0" smtClean="0"/>
              <a:t> </a:t>
            </a:r>
            <a:r>
              <a:rPr lang="es-AR" sz="1800" b="1" dirty="0"/>
              <a:t>febrero-marzo 2026 (oportunamente se especificaran las fechas concretas). Deben matricularse en los espacios de 4to año. Es obligatorio completar el proceso en tiempo y forma</a:t>
            </a:r>
            <a:r>
              <a:rPr lang="es-AR" sz="1800" b="1" dirty="0" smtClean="0"/>
              <a:t>.</a:t>
            </a:r>
          </a:p>
          <a:p>
            <a:pPr lvl="0" fontAlgn="base"/>
            <a:endParaRPr lang="es-AR" sz="1800" b="1" dirty="0"/>
          </a:p>
          <a:p>
            <a:pPr marL="0" indent="0" algn="ctr">
              <a:buNone/>
            </a:pPr>
            <a:r>
              <a:rPr lang="es-AR" sz="1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es-AR" sz="18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Toda esta información estará disponible en la Web institucional </a:t>
            </a:r>
          </a:p>
          <a:p>
            <a:pPr marL="0" indent="0" algn="ctr">
              <a:buNone/>
            </a:pPr>
            <a:r>
              <a:rPr lang="es-AR" sz="18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en la 2° quincena de Diciembre 2025.</a:t>
            </a:r>
            <a:endParaRPr lang="es-AR" sz="1800" b="1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94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EA6F23-819E-4EE7-AAA1-CEB1A6C01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908720"/>
            <a:ext cx="6912768" cy="93811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CRONOGRAMA </a:t>
            </a:r>
            <a:r>
              <a:rPr lang="es-AR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 la ETAPA </a:t>
            </a:r>
            <a:br>
              <a:rPr lang="es-AR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s-AR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 ORGANIZACION</a:t>
            </a:r>
            <a:endParaRPr lang="es-AR" sz="32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817EC6-80B6-4223-BF93-B85A9B65B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2119257"/>
            <a:ext cx="6912768" cy="3603812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es-AR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Marzo: </a:t>
            </a:r>
          </a:p>
          <a:p>
            <a:pPr lvl="1">
              <a:buFontTx/>
              <a:buChar char="-"/>
            </a:pPr>
            <a:r>
              <a:rPr lang="es-AR" sz="1600" b="1" dirty="0" smtClean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Información sobre los grupos.</a:t>
            </a:r>
            <a:r>
              <a:rPr lang="es-A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FontTx/>
              <a:buChar char="-"/>
            </a:pPr>
            <a:r>
              <a:rPr lang="es-AR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Abril: </a:t>
            </a:r>
            <a:endParaRPr lang="es-AR" sz="18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buFontTx/>
              <a:buChar char="-"/>
            </a:pPr>
            <a:r>
              <a:rPr lang="es-AR" sz="1600" b="1" dirty="0" smtClean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Reunión con los profesores de la práctica de los cuatro Ámbitos.     </a:t>
            </a:r>
          </a:p>
          <a:p>
            <a:pPr lvl="1">
              <a:buFontTx/>
              <a:buChar char="-"/>
            </a:pPr>
            <a:r>
              <a:rPr lang="es-AR" sz="1600" b="1" dirty="0" smtClean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EVIN</a:t>
            </a:r>
          </a:p>
          <a:p>
            <a:pPr algn="just">
              <a:buFontTx/>
              <a:buChar char="-"/>
            </a:pPr>
            <a:r>
              <a:rPr lang="es-AR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Meses posteriores : </a:t>
            </a:r>
          </a:p>
          <a:p>
            <a:pPr lvl="1" algn="just">
              <a:buFontTx/>
              <a:buChar char="-"/>
            </a:pPr>
            <a:r>
              <a:rPr lang="es-AR" sz="1600" b="1" dirty="0" smtClean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Talleres los días martes y miércoles.</a:t>
            </a:r>
          </a:p>
          <a:p>
            <a:pPr algn="just">
              <a:buFontTx/>
              <a:buChar char="-"/>
            </a:pPr>
            <a:r>
              <a:rPr lang="es-AR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 Mayo al </a:t>
            </a:r>
            <a:r>
              <a:rPr lang="es-AR" sz="18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31 </a:t>
            </a:r>
            <a:r>
              <a:rPr lang="es-AR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 octubre: </a:t>
            </a:r>
          </a:p>
          <a:p>
            <a:pPr lvl="1" algn="just">
              <a:buFontTx/>
              <a:buChar char="-"/>
            </a:pPr>
            <a:r>
              <a:rPr lang="es-AR" sz="1600" b="1" dirty="0" smtClean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Trabajo de campo y encuentros semanales</a:t>
            </a:r>
          </a:p>
          <a:p>
            <a:pPr algn="just">
              <a:buFontTx/>
              <a:buChar char="-"/>
            </a:pPr>
            <a:r>
              <a:rPr lang="es-AR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Noviembre: </a:t>
            </a:r>
          </a:p>
          <a:p>
            <a:pPr lvl="1" algn="just">
              <a:buFontTx/>
              <a:buChar char="-"/>
            </a:pPr>
            <a:r>
              <a:rPr lang="es-AR" sz="1600" b="1" dirty="0" smtClean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Cierre del proceso en el instituto </a:t>
            </a:r>
          </a:p>
          <a:p>
            <a:pPr algn="just">
              <a:buFontTx/>
              <a:buChar char="-"/>
            </a:pPr>
            <a:r>
              <a:rPr lang="es-AR" sz="2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Turno de mesas: </a:t>
            </a:r>
            <a:r>
              <a:rPr lang="es-AR" sz="1600" b="1" dirty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coloquios finales</a:t>
            </a:r>
            <a:endParaRPr lang="es-AR" sz="1600" b="1" dirty="0">
              <a:solidFill>
                <a:srgbClr val="00B0F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44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59632" y="908720"/>
            <a:ext cx="6696744" cy="5040560"/>
          </a:xfrm>
        </p:spPr>
        <p:txBody>
          <a:bodyPr anchor="ctr"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s-ES" sz="1800" dirty="0" smtClean="0"/>
              <a:t>Dudas, consultas, comunicarse al correo de la Coordinación de la Practica Profesional</a:t>
            </a:r>
          </a:p>
          <a:p>
            <a:pPr marL="0" indent="0" algn="ctr">
              <a:buNone/>
            </a:pPr>
            <a:r>
              <a:rPr lang="en-US" sz="2800" dirty="0" smtClean="0">
                <a:hlinkClick r:id="rId2"/>
              </a:rPr>
              <a:t>ppdocenteyresidencia@iucoll.edu.ar</a:t>
            </a:r>
            <a:endParaRPr lang="en-US" sz="2800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s-ES" dirty="0" smtClean="0"/>
              <a:t> </a:t>
            </a:r>
            <a:endParaRPr lang="en-US" dirty="0"/>
          </a:p>
          <a:p>
            <a:pPr marL="0" indent="0" algn="ctr">
              <a:buNone/>
            </a:pPr>
            <a:r>
              <a:rPr lang="en-US" sz="5400" dirty="0" smtClean="0"/>
              <a:t>¡</a:t>
            </a:r>
            <a:r>
              <a:rPr lang="es-AR" sz="5400" dirty="0" smtClean="0"/>
              <a:t>Muchas</a:t>
            </a:r>
            <a:r>
              <a:rPr lang="en-US" sz="5400" dirty="0" smtClean="0"/>
              <a:t> gracias!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29665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75656" y="1916832"/>
            <a:ext cx="6196405" cy="3024336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es-ES" sz="3600" b="1" i="1" dirty="0" smtClean="0"/>
              <a:t>Bienvenido</a:t>
            </a:r>
            <a:r>
              <a:rPr lang="es-ES" sz="3600" b="1" dirty="0" smtClean="0"/>
              <a:t>s</a:t>
            </a:r>
            <a:r>
              <a:rPr lang="es-ES" sz="3600" dirty="0"/>
              <a:t> a esta </a:t>
            </a:r>
            <a:r>
              <a:rPr lang="es-ES" sz="3600" dirty="0" smtClean="0"/>
              <a:t>etapa </a:t>
            </a:r>
            <a:r>
              <a:rPr lang="es-ES" sz="3600" dirty="0"/>
              <a:t>especial de </a:t>
            </a:r>
            <a:r>
              <a:rPr lang="es-ES" sz="3600" dirty="0" smtClean="0"/>
              <a:t>la carrera, momento tan </a:t>
            </a:r>
            <a:r>
              <a:rPr lang="es-ES" sz="3600" dirty="0" smtClean="0"/>
              <a:t>esperado.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54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63040" y="1124744"/>
            <a:ext cx="6196405" cy="459832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ES" b="1" dirty="0" smtClean="0"/>
              <a:t>Cronograma de la reunión</a:t>
            </a:r>
          </a:p>
          <a:p>
            <a:pPr marL="0" indent="0" algn="ctr">
              <a:buNone/>
            </a:pPr>
            <a:endParaRPr lang="es-ES" b="1" dirty="0" smtClean="0"/>
          </a:p>
          <a:p>
            <a:pPr marL="0" indent="0">
              <a:buNone/>
            </a:pPr>
            <a:r>
              <a:rPr lang="es-ES" sz="2000" dirty="0" smtClean="0"/>
              <a:t>Les pedimos que tomen notas de preguntas, para que se puedan responder al finalizar cada momento y/o al finalizar la reunión</a:t>
            </a:r>
            <a:r>
              <a:rPr lang="es-ES" sz="2000" dirty="0" smtClean="0"/>
              <a:t>.</a:t>
            </a:r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r>
              <a:rPr lang="es-ES" sz="2000" b="1" dirty="0" smtClean="0"/>
              <a:t>1ro: </a:t>
            </a:r>
            <a:r>
              <a:rPr lang="es-ES" sz="2000" dirty="0" smtClean="0"/>
              <a:t>Presentación del equipo </a:t>
            </a:r>
            <a:r>
              <a:rPr lang="es-ES" sz="2000" dirty="0" smtClean="0"/>
              <a:t>docente</a:t>
            </a:r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r>
              <a:rPr lang="es-ES" sz="2000" b="1" dirty="0" smtClean="0"/>
              <a:t>2do: </a:t>
            </a:r>
            <a:r>
              <a:rPr lang="es-ES" sz="2000" dirty="0" smtClean="0"/>
              <a:t>Cada uno de los ámbitos presentara su propuesta.</a:t>
            </a:r>
          </a:p>
          <a:p>
            <a:pPr marL="0" indent="0">
              <a:buNone/>
            </a:pPr>
            <a:endParaRPr lang="es-ES" sz="2000" b="1" dirty="0" smtClean="0"/>
          </a:p>
          <a:p>
            <a:pPr marL="0" indent="0">
              <a:buNone/>
            </a:pPr>
            <a:r>
              <a:rPr lang="es-ES" sz="2000" b="1" dirty="0" smtClean="0"/>
              <a:t>3ro</a:t>
            </a:r>
            <a:r>
              <a:rPr lang="es-ES" sz="2000" b="1" dirty="0" smtClean="0"/>
              <a:t>: </a:t>
            </a:r>
            <a:r>
              <a:rPr lang="es-ES" sz="2000" dirty="0" smtClean="0"/>
              <a:t>El área estudiantil y coordinación de la practica, explicaran los aspectos administrativos (preinscripción, matriculación, fechas, horarios, </a:t>
            </a:r>
            <a:r>
              <a:rPr lang="es-ES" sz="2000" dirty="0" smtClean="0"/>
              <a:t>etc.).</a:t>
            </a:r>
            <a:endParaRPr lang="es-ES" sz="2000" dirty="0" smtClean="0"/>
          </a:p>
          <a:p>
            <a:pPr marL="0" indent="0">
              <a:buNone/>
            </a:pPr>
            <a:endParaRPr lang="es-ES" sz="2000" b="1" dirty="0" smtClean="0"/>
          </a:p>
          <a:p>
            <a:pPr marL="0" indent="0">
              <a:buNone/>
            </a:pPr>
            <a:r>
              <a:rPr lang="es-ES" sz="2000" b="1" dirty="0" smtClean="0"/>
              <a:t>4to</a:t>
            </a:r>
            <a:r>
              <a:rPr lang="es-ES" sz="2000" b="1" dirty="0" smtClean="0"/>
              <a:t>: </a:t>
            </a:r>
            <a:r>
              <a:rPr lang="es-ES" sz="2000" dirty="0" smtClean="0"/>
              <a:t>Preguntas y cierre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3593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Sede</a:t>
            </a:r>
            <a:r>
              <a:rPr lang="en-US" dirty="0"/>
              <a:t> San Rafael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5023" y="2020066"/>
            <a:ext cx="6965245" cy="392921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b="1" dirty="0">
                <a:latin typeface="Calibri" pitchFamily="34" charset="0"/>
                <a:cs typeface="Calibri" pitchFamily="34" charset="0"/>
              </a:rPr>
              <a:t>Escolar:</a:t>
            </a:r>
            <a:r>
              <a:rPr lang="es-ES" dirty="0" smtClean="0"/>
              <a:t> </a:t>
            </a:r>
            <a:endParaRPr lang="es-ES" dirty="0" smtClean="0"/>
          </a:p>
          <a:p>
            <a:pPr marL="0" indent="0">
              <a:buNone/>
            </a:pPr>
            <a:r>
              <a:rPr lang="es-ES" dirty="0"/>
              <a:t>	</a:t>
            </a:r>
            <a:r>
              <a:rPr lang="es-ES" dirty="0" smtClean="0"/>
              <a:t>Prof</a:t>
            </a:r>
            <a:r>
              <a:rPr lang="es-ES" dirty="0"/>
              <a:t>. </a:t>
            </a:r>
            <a:r>
              <a:rPr lang="es-ES" dirty="0" err="1"/>
              <a:t>Eloisa</a:t>
            </a:r>
            <a:r>
              <a:rPr lang="es-ES" dirty="0"/>
              <a:t> Vega, </a:t>
            </a:r>
            <a:r>
              <a:rPr lang="es-ES" dirty="0" smtClean="0"/>
              <a:t>Gustavo </a:t>
            </a:r>
            <a:r>
              <a:rPr lang="es-ES" dirty="0" err="1" smtClean="0"/>
              <a:t>Juri</a:t>
            </a:r>
            <a:r>
              <a:rPr lang="es-ES" dirty="0"/>
              <a:t>, </a:t>
            </a:r>
            <a:r>
              <a:rPr lang="es-ES" dirty="0" smtClean="0"/>
              <a:t>Fátima </a:t>
            </a:r>
            <a:r>
              <a:rPr lang="es-ES" dirty="0" err="1" smtClean="0"/>
              <a:t>Manquepi</a:t>
            </a:r>
            <a:r>
              <a:rPr lang="es-ES" dirty="0" smtClean="0"/>
              <a:t> </a:t>
            </a:r>
            <a:r>
              <a:rPr lang="es-ES" dirty="0"/>
              <a:t>y </a:t>
            </a:r>
            <a:r>
              <a:rPr lang="es-ES" dirty="0" smtClean="0"/>
              <a:t>Martín </a:t>
            </a:r>
            <a:r>
              <a:rPr lang="es-ES" dirty="0" err="1" smtClean="0"/>
              <a:t>Corvalán</a:t>
            </a: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AR" b="1" dirty="0">
                <a:latin typeface="Calibri" pitchFamily="34" charset="0"/>
                <a:cs typeface="Calibri" pitchFamily="34" charset="0"/>
              </a:rPr>
              <a:t>Actividad física para la </a:t>
            </a:r>
            <a:r>
              <a:rPr lang="es-ES" b="1" dirty="0">
                <a:latin typeface="Calibri" pitchFamily="34" charset="0"/>
                <a:cs typeface="Calibri" pitchFamily="34" charset="0"/>
              </a:rPr>
              <a:t>Salud</a:t>
            </a:r>
            <a:r>
              <a:rPr lang="es-ES" dirty="0" smtClean="0"/>
              <a:t>: </a:t>
            </a:r>
            <a:endParaRPr lang="es-ES" dirty="0" smtClean="0"/>
          </a:p>
          <a:p>
            <a:pPr marL="0" indent="0">
              <a:buNone/>
            </a:pPr>
            <a:r>
              <a:rPr lang="es-ES" dirty="0"/>
              <a:t>	</a:t>
            </a:r>
            <a:r>
              <a:rPr lang="es-ES" dirty="0" smtClean="0"/>
              <a:t>Prof</a:t>
            </a:r>
            <a:r>
              <a:rPr lang="es-ES" dirty="0"/>
              <a:t>. Ángel </a:t>
            </a:r>
            <a:r>
              <a:rPr lang="es-ES" dirty="0" smtClean="0"/>
              <a:t>Garcia.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AR" b="1" dirty="0">
                <a:latin typeface="Calibri" pitchFamily="34" charset="0"/>
                <a:cs typeface="Calibri" pitchFamily="34" charset="0"/>
              </a:rPr>
              <a:t>Actividad física para el </a:t>
            </a:r>
            <a:r>
              <a:rPr lang="es-AR" b="1" dirty="0" smtClean="0">
                <a:latin typeface="Calibri" pitchFamily="34" charset="0"/>
                <a:cs typeface="Calibri" pitchFamily="34" charset="0"/>
              </a:rPr>
              <a:t>DEPORTE</a:t>
            </a:r>
            <a:r>
              <a:rPr lang="es-ES" dirty="0"/>
              <a:t>:</a:t>
            </a:r>
            <a:r>
              <a:rPr lang="es-ES" dirty="0" smtClean="0"/>
              <a:t> </a:t>
            </a:r>
            <a:endParaRPr lang="es-ES" dirty="0" smtClean="0"/>
          </a:p>
          <a:p>
            <a:pPr marL="0" indent="0">
              <a:buNone/>
            </a:pPr>
            <a:r>
              <a:rPr lang="es-ES" dirty="0"/>
              <a:t>	</a:t>
            </a:r>
            <a:r>
              <a:rPr lang="es-ES" dirty="0" smtClean="0"/>
              <a:t>Prof</a:t>
            </a:r>
            <a:r>
              <a:rPr lang="es-ES" dirty="0"/>
              <a:t>. Gustavo </a:t>
            </a:r>
            <a:r>
              <a:rPr lang="es-ES" dirty="0" err="1" smtClean="0"/>
              <a:t>Juri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AR" b="1" dirty="0" smtClean="0">
                <a:latin typeface="Calibri" pitchFamily="34" charset="0"/>
                <a:cs typeface="Calibri" pitchFamily="34" charset="0"/>
              </a:rPr>
              <a:t>Actividad </a:t>
            </a:r>
            <a:r>
              <a:rPr lang="es-AR" b="1" dirty="0">
                <a:latin typeface="Calibri" pitchFamily="34" charset="0"/>
                <a:cs typeface="Calibri" pitchFamily="34" charset="0"/>
              </a:rPr>
              <a:t>física para </a:t>
            </a:r>
            <a:r>
              <a:rPr lang="es-AR" b="1" dirty="0" smtClean="0">
                <a:latin typeface="Calibri" pitchFamily="34" charset="0"/>
                <a:cs typeface="Calibri" pitchFamily="34" charset="0"/>
              </a:rPr>
              <a:t>la </a:t>
            </a:r>
            <a:r>
              <a:rPr lang="es-ES" b="1" dirty="0" smtClean="0">
                <a:latin typeface="Calibri" pitchFamily="34" charset="0"/>
                <a:cs typeface="Calibri" pitchFamily="34" charset="0"/>
              </a:rPr>
              <a:t>RECREACIÓN:</a:t>
            </a:r>
            <a:r>
              <a:rPr lang="es-ES" dirty="0" smtClean="0"/>
              <a:t> </a:t>
            </a:r>
            <a:endParaRPr lang="es-ES" dirty="0" smtClean="0"/>
          </a:p>
          <a:p>
            <a:pPr marL="0" indent="0">
              <a:buNone/>
            </a:pPr>
            <a:r>
              <a:rPr lang="es-ES" dirty="0"/>
              <a:t>	</a:t>
            </a:r>
            <a:r>
              <a:rPr lang="es-ES" dirty="0" smtClean="0"/>
              <a:t>Prof</a:t>
            </a:r>
            <a:r>
              <a:rPr lang="es-ES" dirty="0"/>
              <a:t>. Julio </a:t>
            </a:r>
            <a:r>
              <a:rPr lang="es-ES" dirty="0" smtClean="0"/>
              <a:t>Herrera, </a:t>
            </a:r>
            <a:r>
              <a:rPr lang="es-ES" dirty="0"/>
              <a:t>Luis </a:t>
            </a:r>
            <a:r>
              <a:rPr lang="es-ES" dirty="0" smtClean="0"/>
              <a:t>Fernández.</a:t>
            </a:r>
            <a:endParaRPr lang="es-E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36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Sede</a:t>
            </a:r>
            <a:r>
              <a:rPr lang="en-US" dirty="0"/>
              <a:t> </a:t>
            </a:r>
            <a:r>
              <a:rPr lang="en-US" dirty="0" err="1"/>
              <a:t>Rivadavia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b="1" dirty="0">
                <a:latin typeface="Calibri" pitchFamily="34" charset="0"/>
                <a:cs typeface="Calibri" pitchFamily="34" charset="0"/>
              </a:rPr>
              <a:t>Escolar: </a:t>
            </a:r>
            <a:r>
              <a:rPr lang="es-ES" b="1" dirty="0">
                <a:latin typeface="Calibri" pitchFamily="34" charset="0"/>
                <a:cs typeface="Calibri" pitchFamily="34" charset="0"/>
              </a:rPr>
              <a:t> </a:t>
            </a:r>
          </a:p>
          <a:p>
            <a:pPr marL="0" indent="0">
              <a:buNone/>
            </a:pPr>
            <a:r>
              <a:rPr lang="es-ES" dirty="0"/>
              <a:t>	</a:t>
            </a:r>
            <a:r>
              <a:rPr lang="es-ES" dirty="0" smtClean="0"/>
              <a:t>Prof</a:t>
            </a:r>
            <a:r>
              <a:rPr lang="es-ES" dirty="0"/>
              <a:t>. Fernanda Bartolomé, Juan Carlos Tejada </a:t>
            </a:r>
            <a:r>
              <a:rPr lang="es-ES" dirty="0" smtClean="0"/>
              <a:t>y Carlos González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AR" b="1" dirty="0">
                <a:latin typeface="Calibri" pitchFamily="34" charset="0"/>
                <a:cs typeface="Calibri" pitchFamily="34" charset="0"/>
              </a:rPr>
              <a:t>Actividad física para la </a:t>
            </a:r>
            <a:r>
              <a:rPr lang="es-ES" b="1" dirty="0">
                <a:latin typeface="Calibri" pitchFamily="34" charset="0"/>
                <a:cs typeface="Calibri" pitchFamily="34" charset="0"/>
              </a:rPr>
              <a:t>Salud</a:t>
            </a:r>
            <a:r>
              <a:rPr lang="es-ES" dirty="0"/>
              <a:t>: </a:t>
            </a:r>
            <a:endParaRPr lang="es-ES" dirty="0" smtClean="0"/>
          </a:p>
          <a:p>
            <a:pPr marL="0" indent="0">
              <a:buNone/>
            </a:pPr>
            <a:r>
              <a:rPr lang="es-ES" dirty="0"/>
              <a:t>	</a:t>
            </a:r>
            <a:r>
              <a:rPr lang="es-ES" dirty="0" smtClean="0"/>
              <a:t>Prof</a:t>
            </a:r>
            <a:r>
              <a:rPr lang="es-ES" dirty="0"/>
              <a:t>. </a:t>
            </a:r>
            <a:r>
              <a:rPr lang="es-ES" dirty="0" err="1"/>
              <a:t>Giuliana</a:t>
            </a:r>
            <a:r>
              <a:rPr lang="es-ES" dirty="0"/>
              <a:t> </a:t>
            </a:r>
            <a:r>
              <a:rPr lang="es-ES" dirty="0" err="1" smtClean="0"/>
              <a:t>Santino</a:t>
            </a: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AR" b="1" dirty="0">
                <a:latin typeface="Calibri" pitchFamily="34" charset="0"/>
                <a:cs typeface="Calibri" pitchFamily="34" charset="0"/>
              </a:rPr>
              <a:t>Actividad física para el </a:t>
            </a:r>
            <a:r>
              <a:rPr lang="es-AR" b="1" dirty="0" smtClean="0">
                <a:latin typeface="Calibri" pitchFamily="34" charset="0"/>
                <a:cs typeface="Calibri" pitchFamily="34" charset="0"/>
              </a:rPr>
              <a:t>DEPORTE y </a:t>
            </a:r>
            <a:r>
              <a:rPr lang="es-AR" b="1" dirty="0">
                <a:latin typeface="Calibri" pitchFamily="34" charset="0"/>
                <a:cs typeface="Calibri" pitchFamily="34" charset="0"/>
              </a:rPr>
              <a:t>Actividad física para la </a:t>
            </a:r>
            <a:r>
              <a:rPr lang="es-ES" b="1" dirty="0">
                <a:latin typeface="Calibri" pitchFamily="34" charset="0"/>
                <a:cs typeface="Calibri" pitchFamily="34" charset="0"/>
              </a:rPr>
              <a:t>RECREACIÓN</a:t>
            </a:r>
            <a:r>
              <a:rPr lang="es-AR" b="1" dirty="0" smtClean="0">
                <a:latin typeface="Calibri" pitchFamily="34" charset="0"/>
                <a:cs typeface="Calibri" pitchFamily="34" charset="0"/>
              </a:rPr>
              <a:t>: </a:t>
            </a:r>
            <a:endParaRPr lang="es-AR" b="1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s-AR" b="1" dirty="0">
                <a:latin typeface="Calibri" pitchFamily="34" charset="0"/>
                <a:cs typeface="Calibri" pitchFamily="34" charset="0"/>
              </a:rPr>
              <a:t>	</a:t>
            </a:r>
            <a:r>
              <a:rPr lang="es-ES" dirty="0" smtClean="0"/>
              <a:t>Prof</a:t>
            </a:r>
            <a:r>
              <a:rPr lang="es-ES" dirty="0"/>
              <a:t>. Sergio </a:t>
            </a:r>
            <a:r>
              <a:rPr lang="es-ES" dirty="0" err="1" smtClean="0"/>
              <a:t>Magnaldi</a:t>
            </a:r>
            <a:endParaRPr lang="es-E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4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928F2D-B189-4CAD-90FA-2B7C0AE63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836712"/>
            <a:ext cx="7056784" cy="1051986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AR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Sede Godoy Cruz </a:t>
            </a:r>
            <a:r>
              <a:rPr lang="es-AR" sz="4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s-AR" sz="4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s-AR" sz="4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RESIDENCIA </a:t>
            </a:r>
            <a:r>
              <a:rPr lang="es-AR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ESCOLAR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EBB9A6-D5EB-452B-A6E0-7C0236648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3593" y="2204864"/>
            <a:ext cx="7056784" cy="402336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s-AR" dirty="0"/>
          </a:p>
          <a:p>
            <a:pPr lvl="0" algn="just">
              <a:lnSpc>
                <a:spcPct val="107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es-AR" b="1" dirty="0">
                <a:latin typeface="Calibri" pitchFamily="34" charset="0"/>
                <a:ea typeface="Calibri" panose="020F0502020204030204" pitchFamily="34" charset="0"/>
                <a:cs typeface="Calibri" pitchFamily="34" charset="0"/>
              </a:rPr>
              <a:t>Mariela </a:t>
            </a:r>
            <a:r>
              <a:rPr lang="es-AR" b="1" dirty="0" smtClean="0">
                <a:latin typeface="Calibri" pitchFamily="34" charset="0"/>
                <a:ea typeface="Calibri" panose="020F0502020204030204" pitchFamily="34" charset="0"/>
                <a:cs typeface="Calibri" pitchFamily="34" charset="0"/>
              </a:rPr>
              <a:t>Mateo, </a:t>
            </a:r>
            <a:r>
              <a:rPr lang="es-AR" b="1" dirty="0">
                <a:latin typeface="Calibri" pitchFamily="34" charset="0"/>
                <a:ea typeface="Calibri" panose="020F0502020204030204" pitchFamily="34" charset="0"/>
                <a:cs typeface="Calibri" pitchFamily="34" charset="0"/>
              </a:rPr>
              <a:t>Roxana </a:t>
            </a:r>
            <a:r>
              <a:rPr lang="es-AR" b="1" dirty="0" err="1" smtClean="0">
                <a:latin typeface="Calibri" pitchFamily="34" charset="0"/>
                <a:ea typeface="Calibri" panose="020F0502020204030204" pitchFamily="34" charset="0"/>
                <a:cs typeface="Calibri" pitchFamily="34" charset="0"/>
              </a:rPr>
              <a:t>Bordano</a:t>
            </a:r>
            <a:r>
              <a:rPr lang="es-AR" b="1" dirty="0" smtClean="0">
                <a:latin typeface="Calibri" pitchFamily="34" charset="0"/>
                <a:ea typeface="Calibri" panose="020F0502020204030204" pitchFamily="34" charset="0"/>
                <a:cs typeface="Calibri" pitchFamily="34" charset="0"/>
              </a:rPr>
              <a:t> y </a:t>
            </a:r>
            <a:r>
              <a:rPr lang="es-AR" b="1" dirty="0">
                <a:latin typeface="Calibri" pitchFamily="34" charset="0"/>
                <a:ea typeface="Calibri" panose="020F0502020204030204" pitchFamily="34" charset="0"/>
                <a:cs typeface="Calibri" pitchFamily="34" charset="0"/>
              </a:rPr>
              <a:t>Alejandra Pastrán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es-AR" b="1" dirty="0" smtClean="0">
                <a:latin typeface="Calibri" pitchFamily="34" charset="0"/>
                <a:ea typeface="Calibri" panose="020F0502020204030204" pitchFamily="34" charset="0"/>
                <a:cs typeface="Calibri" pitchFamily="34" charset="0"/>
              </a:rPr>
              <a:t>Mariela Benítez y </a:t>
            </a:r>
            <a:r>
              <a:rPr lang="es-AR" b="1" dirty="0">
                <a:latin typeface="Calibri" pitchFamily="34" charset="0"/>
                <a:ea typeface="Calibri" panose="020F0502020204030204" pitchFamily="34" charset="0"/>
                <a:cs typeface="Calibri" pitchFamily="34" charset="0"/>
              </a:rPr>
              <a:t>Andrea Mateo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es-AR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Mónica </a:t>
            </a:r>
            <a:r>
              <a:rPr lang="es-AR" b="1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Padín</a:t>
            </a:r>
            <a:r>
              <a:rPr lang="es-AR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 Mariela </a:t>
            </a:r>
            <a:r>
              <a:rPr lang="es-AR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Estrella Azocar y Viviana </a:t>
            </a:r>
            <a:r>
              <a:rPr lang="es-AR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Fortuna</a:t>
            </a:r>
            <a:endParaRPr lang="es-AR" b="1" dirty="0">
              <a:latin typeface="Calibri" pitchFamily="34" charset="0"/>
              <a:ea typeface="Calibri" panose="020F0502020204030204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AR" b="1" dirty="0">
                <a:latin typeface="Calibri" pitchFamily="34" charset="0"/>
                <a:ea typeface="Calibri" panose="020F0502020204030204" pitchFamily="34" charset="0"/>
                <a:cs typeface="Calibri" pitchFamily="34" charset="0"/>
              </a:rPr>
              <a:t>Romina Garcia, Gabriela Mari </a:t>
            </a:r>
            <a:r>
              <a:rPr lang="es-AR" b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Kaul</a:t>
            </a:r>
            <a:r>
              <a:rPr lang="es-AR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 y Daniela Maldonado</a:t>
            </a:r>
          </a:p>
        </p:txBody>
      </p:sp>
    </p:spTree>
    <p:extLst>
      <p:ext uri="{BB962C8B-B14F-4D97-AF65-F5344CB8AC3E}">
        <p14:creationId xmlns:p14="http://schemas.microsoft.com/office/powerpoint/2010/main" val="74949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2C405C-E4F3-4DC5-9E7B-E1B9A3A8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023" y="692696"/>
            <a:ext cx="6965245" cy="1327371"/>
          </a:xfr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AR" sz="36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Sede Godoy Cruz </a:t>
            </a:r>
            <a:r>
              <a:rPr lang="es-AR" sz="3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s-AR" sz="3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s-AR" sz="3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RESIDENCIA EN OTROS ÁMBITOS</a:t>
            </a:r>
            <a:endParaRPr lang="es-AR" sz="36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C5DF69-EEA5-4ECC-8037-C1AFBF8AC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2276872"/>
            <a:ext cx="7200801" cy="3816424"/>
          </a:xfr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endParaRPr lang="es-AR" dirty="0"/>
          </a:p>
          <a:p>
            <a:pPr algn="just">
              <a:lnSpc>
                <a:spcPct val="170000"/>
              </a:lnSpc>
            </a:pPr>
            <a:r>
              <a:rPr lang="es-AR" sz="6200" b="1" dirty="0" smtClean="0">
                <a:latin typeface="Calibri" pitchFamily="34" charset="0"/>
                <a:cs typeface="Calibri" pitchFamily="34" charset="0"/>
              </a:rPr>
              <a:t>Actividad física para el DEPORTE</a:t>
            </a:r>
            <a:r>
              <a:rPr lang="es-AR" sz="6200" b="1" dirty="0">
                <a:latin typeface="Calibri" pitchFamily="34" charset="0"/>
                <a:cs typeface="Calibri" pitchFamily="34" charset="0"/>
              </a:rPr>
              <a:t>: </a:t>
            </a:r>
            <a:endParaRPr lang="es-AR" sz="6200" b="1" dirty="0" smtClean="0">
              <a:latin typeface="Calibri" pitchFamily="34" charset="0"/>
              <a:cs typeface="Calibri" pitchFamily="34" charset="0"/>
            </a:endParaRPr>
          </a:p>
          <a:p>
            <a:pPr marL="365760" lvl="1" indent="0" algn="just">
              <a:lnSpc>
                <a:spcPct val="170000"/>
              </a:lnSpc>
              <a:buNone/>
            </a:pPr>
            <a:r>
              <a:rPr lang="es-AR" sz="6400" b="1" dirty="0">
                <a:latin typeface="Calibri" pitchFamily="34" charset="0"/>
                <a:cs typeface="Calibri" pitchFamily="34" charset="0"/>
              </a:rPr>
              <a:t>	</a:t>
            </a:r>
            <a:r>
              <a:rPr lang="es-AR" sz="9600" b="1" dirty="0" smtClean="0">
                <a:latin typeface="Calibri" pitchFamily="34" charset="0"/>
                <a:cs typeface="Calibri" pitchFamily="34" charset="0"/>
              </a:rPr>
              <a:t>Mariela Mateo, Érica Flores y Gustavo Mercado</a:t>
            </a:r>
            <a:endParaRPr lang="es-AR" sz="6400" b="1" dirty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70000"/>
              </a:lnSpc>
            </a:pPr>
            <a:r>
              <a:rPr lang="es-AR" sz="6200" b="1" dirty="0">
                <a:latin typeface="Calibri" pitchFamily="34" charset="0"/>
                <a:cs typeface="Calibri" pitchFamily="34" charset="0"/>
              </a:rPr>
              <a:t>Actividad física para </a:t>
            </a:r>
            <a:r>
              <a:rPr lang="es-AR" sz="6200" b="1" dirty="0" smtClean="0">
                <a:latin typeface="Calibri" pitchFamily="34" charset="0"/>
                <a:cs typeface="Calibri" pitchFamily="34" charset="0"/>
              </a:rPr>
              <a:t>la SALUD</a:t>
            </a:r>
            <a:r>
              <a:rPr lang="es-AR" sz="6400" b="1" dirty="0">
                <a:latin typeface="Calibri" pitchFamily="34" charset="0"/>
                <a:cs typeface="Calibri" pitchFamily="34" charset="0"/>
              </a:rPr>
              <a:t>: </a:t>
            </a:r>
            <a:endParaRPr lang="es-AR" sz="6400" b="1" dirty="0" smtClean="0">
              <a:latin typeface="Calibri" pitchFamily="34" charset="0"/>
              <a:cs typeface="Calibri" pitchFamily="34" charset="0"/>
            </a:endParaRPr>
          </a:p>
          <a:p>
            <a:pPr marL="685800" lvl="2" indent="0" algn="just">
              <a:lnSpc>
                <a:spcPct val="170000"/>
              </a:lnSpc>
              <a:buNone/>
            </a:pPr>
            <a:r>
              <a:rPr lang="es-AR" sz="6400" b="1" dirty="0">
                <a:latin typeface="Calibri" pitchFamily="34" charset="0"/>
                <a:cs typeface="Calibri" pitchFamily="34" charset="0"/>
              </a:rPr>
              <a:t>	</a:t>
            </a:r>
            <a:r>
              <a:rPr lang="es-AR" sz="9600" b="1" dirty="0" smtClean="0">
                <a:latin typeface="Calibri" pitchFamily="34" charset="0"/>
                <a:cs typeface="Calibri" pitchFamily="34" charset="0"/>
              </a:rPr>
              <a:t>Sabrina </a:t>
            </a:r>
            <a:r>
              <a:rPr lang="es-AR" sz="9600" b="1" dirty="0" err="1" smtClean="0">
                <a:latin typeface="Calibri" pitchFamily="34" charset="0"/>
                <a:cs typeface="Calibri" pitchFamily="34" charset="0"/>
              </a:rPr>
              <a:t>Bondino</a:t>
            </a:r>
            <a:r>
              <a:rPr lang="es-AR" sz="9600" b="1" dirty="0" smtClean="0">
                <a:latin typeface="Calibri" pitchFamily="34" charset="0"/>
                <a:cs typeface="Calibri" pitchFamily="34" charset="0"/>
              </a:rPr>
              <a:t>,  </a:t>
            </a:r>
            <a:r>
              <a:rPr lang="es-AR" sz="9600" b="1" dirty="0">
                <a:latin typeface="Calibri" pitchFamily="34" charset="0"/>
                <a:cs typeface="Calibri" pitchFamily="34" charset="0"/>
              </a:rPr>
              <a:t>Víctor </a:t>
            </a:r>
            <a:r>
              <a:rPr lang="es-AR" sz="9600" b="1" dirty="0" smtClean="0">
                <a:latin typeface="Calibri" pitchFamily="34" charset="0"/>
                <a:cs typeface="Calibri" pitchFamily="34" charset="0"/>
              </a:rPr>
              <a:t>Berardi y Raúl Bustos</a:t>
            </a:r>
            <a:endParaRPr lang="es-AR" sz="6400" b="1" dirty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70000"/>
              </a:lnSpc>
            </a:pPr>
            <a:r>
              <a:rPr lang="es-AR" sz="6200" b="1" dirty="0">
                <a:latin typeface="Calibri" pitchFamily="34" charset="0"/>
                <a:cs typeface="Calibri" pitchFamily="34" charset="0"/>
              </a:rPr>
              <a:t>Actividad física para </a:t>
            </a:r>
            <a:r>
              <a:rPr lang="es-AR" sz="6200" b="1" dirty="0" smtClean="0">
                <a:latin typeface="Calibri" pitchFamily="34" charset="0"/>
                <a:cs typeface="Calibri" pitchFamily="34" charset="0"/>
              </a:rPr>
              <a:t>la RECREACIÓN</a:t>
            </a:r>
            <a:r>
              <a:rPr lang="es-AR" sz="6400" b="1" dirty="0">
                <a:latin typeface="Calibri" pitchFamily="34" charset="0"/>
                <a:cs typeface="Calibri" pitchFamily="34" charset="0"/>
              </a:rPr>
              <a:t>: </a:t>
            </a:r>
            <a:endParaRPr lang="es-AR" sz="6400" b="1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es-AR" sz="6400" b="1" dirty="0">
                <a:latin typeface="Calibri" pitchFamily="34" charset="0"/>
                <a:cs typeface="Calibri" pitchFamily="34" charset="0"/>
              </a:rPr>
              <a:t>	</a:t>
            </a:r>
            <a:r>
              <a:rPr lang="es-AR" sz="9600" b="1" dirty="0" smtClean="0">
                <a:latin typeface="Calibri" pitchFamily="34" charset="0"/>
                <a:cs typeface="Calibri" pitchFamily="34" charset="0"/>
              </a:rPr>
              <a:t>Daniel Bernal, Mauricio Boromei y Romina Jofre</a:t>
            </a:r>
            <a:endParaRPr lang="es-AR" sz="6400" b="1" dirty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250000"/>
              </a:lnSpc>
            </a:pPr>
            <a:endParaRPr lang="es-AR" sz="3100" b="1" dirty="0"/>
          </a:p>
          <a:p>
            <a:pPr algn="just">
              <a:lnSpc>
                <a:spcPct val="250000"/>
              </a:lnSpc>
            </a:pPr>
            <a:endParaRPr lang="es-AR" sz="3100" b="1" dirty="0"/>
          </a:p>
          <a:p>
            <a:pPr algn="just">
              <a:lnSpc>
                <a:spcPct val="250000"/>
              </a:lnSpc>
            </a:pP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235327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75656" y="1052736"/>
            <a:ext cx="6408712" cy="4680520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s-ES" sz="2800" b="1" u="sng" dirty="0"/>
              <a:t>Sede Godoy </a:t>
            </a:r>
            <a:r>
              <a:rPr lang="es-ES" sz="2800" b="1" u="sng" dirty="0" smtClean="0"/>
              <a:t>Cruz - Encuentros </a:t>
            </a:r>
            <a:r>
              <a:rPr lang="es-ES" sz="2800" b="1" u="sng" dirty="0"/>
              <a:t>semanales </a:t>
            </a:r>
            <a:endParaRPr lang="es-ES" sz="2800" b="1" u="sng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s-ES" sz="2800" dirty="0" smtClean="0"/>
              <a:t>- </a:t>
            </a:r>
            <a:r>
              <a:rPr lang="es-ES" sz="2600" dirty="0" smtClean="0"/>
              <a:t>Martes en horarios y espacios a confirmar 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es-ES" sz="2600" dirty="0" smtClean="0"/>
              <a:t>- Miércoles de 8 a 9:30hs  Ámbito elegido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600" dirty="0" smtClean="0"/>
              <a:t>                   de 10 a 12hs  Ámbito escolar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600" dirty="0" smtClean="0"/>
              <a:t>- Asistencia: cumplimiento del 100% </a:t>
            </a:r>
          </a:p>
          <a:p>
            <a:pPr marL="0" indent="0">
              <a:buNone/>
            </a:pPr>
            <a:r>
              <a:rPr lang="es-ES" sz="2800" dirty="0"/>
              <a:t/>
            </a:r>
            <a:br>
              <a:rPr lang="es-ES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5190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F4255A-AE08-4090-A7F2-00A30414C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692696"/>
            <a:ext cx="7395160" cy="1044665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s-AR" sz="3600" b="1" dirty="0">
                <a:solidFill>
                  <a:schemeClr val="tx1"/>
                </a:solidFill>
                <a:latin typeface="Calibri" panose="020F0502020204030204" pitchFamily="34" charset="0"/>
              </a:rPr>
              <a:t>CONDICIÓN DE ESTUDIANTE  REGULAR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790C274-6FDC-4171-B137-5B0EEA098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3" y="1988839"/>
            <a:ext cx="7482797" cy="407274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s-AR" b="1" dirty="0">
                <a:solidFill>
                  <a:schemeClr val="tx1"/>
                </a:solidFill>
                <a:latin typeface="Calibri" panose="020F0502020204030204" pitchFamily="34" charset="0"/>
              </a:rPr>
              <a:t>RAI- </a:t>
            </a:r>
            <a:r>
              <a:rPr lang="es-AR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Parte III </a:t>
            </a:r>
            <a:r>
              <a:rPr lang="es-AR" b="1" dirty="0">
                <a:solidFill>
                  <a:schemeClr val="tx1"/>
                </a:solidFill>
                <a:latin typeface="Calibri" panose="020F0502020204030204" pitchFamily="34" charset="0"/>
              </a:rPr>
              <a:t>artículo </a:t>
            </a:r>
            <a:r>
              <a:rPr lang="es-AR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30</a:t>
            </a:r>
            <a:endParaRPr lang="es-AR" b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es-AR" sz="2000" b="1" dirty="0"/>
              <a:t>Un estudiante mantendrá su condición de regular cuando realice la matriculación anual como estudiante de la carrera y acredite, al menos una (1) unidad curricular por año académico (Rendimiento Académico Mínimo). </a:t>
            </a:r>
          </a:p>
          <a:p>
            <a:pPr marL="0" indent="0">
              <a:buNone/>
            </a:pPr>
            <a:endParaRPr lang="es-AR" dirty="0"/>
          </a:p>
          <a:p>
            <a:pPr marL="0" indent="0" algn="ctr">
              <a:buNone/>
            </a:pPr>
            <a:r>
              <a:rPr lang="es-AR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Diseño Curricular N° 576/2010</a:t>
            </a:r>
            <a:endParaRPr lang="es-AR" b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s-AR" sz="2000" b="1" dirty="0"/>
              <a:t>Será  promovido  al  cuarto  año  del  Profesorado  el  estudiante  que  tenga   Aprobada  la totalidad  de  los  espacios  de  Segundo  Año  y  la  mitad más  uno  de  los  espacios  de Tercer </a:t>
            </a:r>
            <a:r>
              <a:rPr lang="es-AR" sz="2000" b="1" dirty="0" smtClean="0"/>
              <a:t>Año</a:t>
            </a:r>
            <a:r>
              <a:rPr lang="es-AR" sz="2000" b="1" dirty="0"/>
              <a:t> </a:t>
            </a:r>
            <a:r>
              <a:rPr lang="es-AR" sz="2000" b="1" dirty="0" smtClean="0"/>
              <a:t>(5).</a:t>
            </a:r>
            <a:endParaRPr lang="es-AR" sz="2000" b="1" dirty="0"/>
          </a:p>
          <a:p>
            <a:pPr marL="0" indent="0" algn="just">
              <a:buNone/>
            </a:pPr>
            <a:endParaRPr lang="es-AR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2773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704</Words>
  <Application>Microsoft Office PowerPoint</Application>
  <PresentationFormat>Presentación en pantalla (4:3)</PresentationFormat>
  <Paragraphs>135</Paragraphs>
  <Slides>18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18</vt:i4>
      </vt:variant>
    </vt:vector>
  </HeadingPairs>
  <TitlesOfParts>
    <vt:vector size="29" baseType="lpstr">
      <vt:lpstr>Arial</vt:lpstr>
      <vt:lpstr>Brush Script MT</vt:lpstr>
      <vt:lpstr>Calibri</vt:lpstr>
      <vt:lpstr>Calibri Light</vt:lpstr>
      <vt:lpstr>Constantia</vt:lpstr>
      <vt:lpstr>Franklin Gothic Book</vt:lpstr>
      <vt:lpstr>Rage Italic</vt:lpstr>
      <vt:lpstr>Times New Roman</vt:lpstr>
      <vt:lpstr>Wingdings 2</vt:lpstr>
      <vt:lpstr>HDOfficeLightV0</vt:lpstr>
      <vt:lpstr>Chincheta</vt:lpstr>
      <vt:lpstr>RESIDENCIA 2026</vt:lpstr>
      <vt:lpstr>Presentación de PowerPoint</vt:lpstr>
      <vt:lpstr>Presentación de PowerPoint</vt:lpstr>
      <vt:lpstr>Sede San Rafael</vt:lpstr>
      <vt:lpstr>Sede Rivadavia</vt:lpstr>
      <vt:lpstr>Sede Godoy Cruz  RESIDENCIA ESCOLAR</vt:lpstr>
      <vt:lpstr>Sede Godoy Cruz  RESIDENCIA EN OTROS ÁMBITOS</vt:lpstr>
      <vt:lpstr>Presentación de PowerPoint</vt:lpstr>
      <vt:lpstr>CONDICIÓN DE ESTUDIANTE  REGULAR</vt:lpstr>
      <vt:lpstr>REQUISITOS ACADEMICOS PARA ACCEDER A LA RESIDENCIA</vt:lpstr>
      <vt:lpstr>A Tener en Cuenta</vt:lpstr>
      <vt:lpstr>¿Cuales son la Opciones institucionales según el ámbito elegido?</vt:lpstr>
      <vt:lpstr>LO QUE HAY SABER</vt:lpstr>
      <vt:lpstr>Carga Horaria  Son 12hs cátedras semanales = 8 horas reloj</vt:lpstr>
      <vt:lpstr>ETAPAS de la PP IV 2026</vt:lpstr>
      <vt:lpstr>CRONOGRAMA de la ETAPA ADMINISTRATIVA</vt:lpstr>
      <vt:lpstr>CRONOGRAMA de la ETAPA  de ORGANIZACION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PRÁCTICA PROFESIONAL DOCENTE IV 2019</dc:title>
  <dc:creator>Stella Maris Suarez</dc:creator>
  <cp:lastModifiedBy>Equipo</cp:lastModifiedBy>
  <cp:revision>50</cp:revision>
  <dcterms:created xsi:type="dcterms:W3CDTF">2019-03-27T02:51:00Z</dcterms:created>
  <dcterms:modified xsi:type="dcterms:W3CDTF">2025-11-17T01:37:33Z</dcterms:modified>
</cp:coreProperties>
</file>